
<file path=[Content_Types].xml><?xml version="1.0" encoding="utf-8"?>
<Types xmlns="http://schemas.openxmlformats.org/package/2006/content-types">
  <Default Extension="png" ContentType="image/png"/>
  <Default Extension="tmp" ContentType="image/jpe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7" r:id="rId3"/>
    <p:sldMasterId id="2147483685" r:id="rId4"/>
    <p:sldMasterId id="2147483693" r:id="rId5"/>
    <p:sldMasterId id="2147483703" r:id="rId6"/>
  </p:sldMasterIdLst>
  <p:notesMasterIdLst>
    <p:notesMasterId r:id="rId43"/>
  </p:notesMasterIdLst>
  <p:handoutMasterIdLst>
    <p:handoutMasterId r:id="rId44"/>
  </p:handoutMasterIdLst>
  <p:sldIdLst>
    <p:sldId id="283" r:id="rId7"/>
    <p:sldId id="446" r:id="rId8"/>
    <p:sldId id="448" r:id="rId9"/>
    <p:sldId id="447" r:id="rId10"/>
    <p:sldId id="502" r:id="rId11"/>
    <p:sldId id="463" r:id="rId12"/>
    <p:sldId id="462" r:id="rId13"/>
    <p:sldId id="464" r:id="rId14"/>
    <p:sldId id="465" r:id="rId15"/>
    <p:sldId id="466" r:id="rId16"/>
    <p:sldId id="467" r:id="rId17"/>
    <p:sldId id="470" r:id="rId18"/>
    <p:sldId id="471" r:id="rId19"/>
    <p:sldId id="472" r:id="rId20"/>
    <p:sldId id="473" r:id="rId21"/>
    <p:sldId id="474" r:id="rId22"/>
    <p:sldId id="480" r:id="rId23"/>
    <p:sldId id="481" r:id="rId24"/>
    <p:sldId id="482" r:id="rId25"/>
    <p:sldId id="483" r:id="rId26"/>
    <p:sldId id="485" r:id="rId27"/>
    <p:sldId id="488" r:id="rId28"/>
    <p:sldId id="484" r:id="rId29"/>
    <p:sldId id="487" r:id="rId30"/>
    <p:sldId id="489" r:id="rId31"/>
    <p:sldId id="486" r:id="rId32"/>
    <p:sldId id="450" r:id="rId33"/>
    <p:sldId id="490" r:id="rId34"/>
    <p:sldId id="491" r:id="rId35"/>
    <p:sldId id="339" r:id="rId36"/>
    <p:sldId id="340" r:id="rId37"/>
    <p:sldId id="341" r:id="rId38"/>
    <p:sldId id="492" r:id="rId39"/>
    <p:sldId id="503" r:id="rId40"/>
    <p:sldId id="504" r:id="rId41"/>
    <p:sldId id="332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60"/>
  </p:normalViewPr>
  <p:slideViewPr>
    <p:cSldViewPr>
      <p:cViewPr varScale="1">
        <p:scale>
          <a:sx n="62" d="100"/>
          <a:sy n="62" d="100"/>
        </p:scale>
        <p:origin x="58" y="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2930F-9610-4FA4-B92C-3215286001A0}" type="datetimeFigureOut">
              <a:rPr lang="en-US" smtClean="0"/>
              <a:t>3/11/2015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CE70E-B673-4E24-A6CD-110B841507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962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FB1D38-4FB3-418E-ACF9-B4282C9682C2}" type="datetimeFigureOut">
              <a:rPr lang="en-US" smtClean="0"/>
              <a:t>3/11/2015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4EAEF44-48D8-446F-94B1-FE69D5FE1F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90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590800"/>
            <a:ext cx="7801512" cy="3535363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Arial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SzPct val="90000"/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0"/>
            <a:ext cx="9143974" cy="1428746"/>
          </a:xfrm>
          <a:prstGeom prst="rect">
            <a:avLst/>
          </a:prstGeom>
        </p:spPr>
      </p:pic>
      <p:pic>
        <p:nvPicPr>
          <p:cNvPr id="10" name="Picture 9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1066800" y="137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81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090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6588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665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9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005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28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7767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7767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091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66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2882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5162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924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590800"/>
            <a:ext cx="7801512" cy="3535363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Arial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SzPct val="90000"/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0"/>
            <a:ext cx="9143974" cy="1428746"/>
          </a:xfrm>
          <a:prstGeom prst="rect">
            <a:avLst/>
          </a:prstGeom>
        </p:spPr>
      </p:pic>
      <p:pic>
        <p:nvPicPr>
          <p:cNvPr id="10" name="Picture 9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1066800" y="137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1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iStock_000017097256Medium.jpg"/>
          <p:cNvPicPr>
            <a:picLocks noChangeAspect="1"/>
          </p:cNvPicPr>
          <p:nvPr userDrawn="1"/>
        </p:nvPicPr>
        <p:blipFill>
          <a:blip r:embed="rId2"/>
          <a:srcRect t="9339" b="7932"/>
          <a:stretch>
            <a:fillRect/>
          </a:stretch>
        </p:blipFill>
        <p:spPr>
          <a:xfrm>
            <a:off x="0" y="-3"/>
            <a:ext cx="9144000" cy="5038728"/>
          </a:xfrm>
          <a:prstGeom prst="rect">
            <a:avLst/>
          </a:prstGeom>
        </p:spPr>
      </p:pic>
      <p:pic>
        <p:nvPicPr>
          <p:cNvPr id="11" name="Picture 10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rot="16200000" flipH="1">
            <a:off x="-1377950" y="2520948"/>
            <a:ext cx="5041902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143000" y="2971800"/>
            <a:ext cx="5539581" cy="147796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sz="4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143000" y="4648200"/>
            <a:ext cx="3405981" cy="3905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sz="1800" b="0" i="1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5"/>
          </p:nvPr>
        </p:nvSpPr>
        <p:spPr>
          <a:xfrm>
            <a:off x="1143000" y="5069264"/>
            <a:ext cx="6400800" cy="493336"/>
          </a:xfrm>
        </p:spPr>
        <p:txBody>
          <a:bodyPr/>
          <a:lstStyle>
            <a:lvl1pPr marL="0" indent="0" algn="l">
              <a:buNone/>
              <a:defRPr sz="18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127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1676400"/>
            <a:ext cx="3505205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008E80"/>
                </a:solidFill>
                <a:latin typeface="Arial" pitchFamily="34" charset="0"/>
                <a:cs typeface="Arial" pitchFamily="34" charset="0"/>
              </a:rPr>
              <a:t>Contact Us</a:t>
            </a:r>
            <a:endParaRPr lang="en-US" sz="40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590800"/>
            <a:ext cx="7696205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1066800" y="3048001"/>
            <a:ext cx="7696205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74" cy="1428746"/>
          </a:xfrm>
          <a:prstGeom prst="rect">
            <a:avLst/>
          </a:prstGeom>
        </p:spPr>
      </p:pic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143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0866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pic>
        <p:nvPicPr>
          <p:cNvPr id="4" name="Picture 3" descr="stock-photo-10569169-gearwheels.jpg"/>
          <p:cNvPicPr>
            <a:picLocks noChangeAspect="1"/>
          </p:cNvPicPr>
          <p:nvPr userDrawn="1"/>
        </p:nvPicPr>
        <p:blipFill>
          <a:blip r:embed="rId6"/>
          <a:srcRect l="5672" r="5450"/>
          <a:stretch>
            <a:fillRect/>
          </a:stretch>
        </p:blipFill>
        <p:spPr>
          <a:xfrm flipH="1">
            <a:off x="0" y="-796"/>
            <a:ext cx="9144000" cy="6858796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470820" y="1558925"/>
            <a:ext cx="36599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sz="2800" cap="all" dirty="0" smtClean="0">
                <a:solidFill>
                  <a:srgbClr val="008E80"/>
                </a:solidFill>
                <a:latin typeface="Arial Italic"/>
                <a:cs typeface="Arial Italic"/>
              </a:rPr>
              <a:t>FINDING BALANCE</a:t>
            </a:r>
            <a:endParaRPr lang="en-US" sz="2800" i="1" dirty="0">
              <a:solidFill>
                <a:srgbClr val="008E80"/>
              </a:solidFill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541582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tock-photo-14997780-team.jpg"/>
          <p:cNvPicPr>
            <a:picLocks noChangeAspect="1"/>
          </p:cNvPicPr>
          <p:nvPr userDrawn="1"/>
        </p:nvPicPr>
        <p:blipFill>
          <a:blip r:embed="rId2"/>
          <a:srcRect l="5564" r="5563"/>
          <a:stretch>
            <a:fillRect/>
          </a:stretch>
        </p:blipFill>
        <p:spPr>
          <a:xfrm>
            <a:off x="0" y="792"/>
            <a:ext cx="9144000" cy="685720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470820" y="4645025"/>
            <a:ext cx="42060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588662" y="4695825"/>
            <a:ext cx="4088238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sz="2800" cap="all" dirty="0" smtClean="0">
                <a:solidFill>
                  <a:srgbClr val="197065"/>
                </a:solidFill>
                <a:latin typeface="Arial Italic"/>
                <a:cs typeface="Arial Italic"/>
              </a:rPr>
              <a:t>WORKING TOGETHER</a:t>
            </a:r>
            <a:endParaRPr lang="en-US" sz="2800" i="1" dirty="0">
              <a:solidFill>
                <a:srgbClr val="8B9192"/>
              </a:solidFill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385508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590800"/>
            <a:ext cx="7801512" cy="3535363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Arial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SzPct val="90000"/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0"/>
            <a:ext cx="9143974" cy="1428746"/>
          </a:xfrm>
          <a:prstGeom prst="rect">
            <a:avLst/>
          </a:prstGeom>
        </p:spPr>
      </p:pic>
      <p:pic>
        <p:nvPicPr>
          <p:cNvPr id="10" name="Picture 9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1066800" y="137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36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iStock_000017097256Medium.jpg"/>
          <p:cNvPicPr>
            <a:picLocks noChangeAspect="1"/>
          </p:cNvPicPr>
          <p:nvPr userDrawn="1"/>
        </p:nvPicPr>
        <p:blipFill>
          <a:blip r:embed="rId2"/>
          <a:srcRect t="9339" b="7932"/>
          <a:stretch>
            <a:fillRect/>
          </a:stretch>
        </p:blipFill>
        <p:spPr>
          <a:xfrm>
            <a:off x="0" y="-3"/>
            <a:ext cx="9144000" cy="5038728"/>
          </a:xfrm>
          <a:prstGeom prst="rect">
            <a:avLst/>
          </a:prstGeom>
        </p:spPr>
      </p:pic>
      <p:pic>
        <p:nvPicPr>
          <p:cNvPr id="11" name="Picture 10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rot="16200000" flipH="1">
            <a:off x="-1377950" y="2520948"/>
            <a:ext cx="5041902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143000" y="2971800"/>
            <a:ext cx="5539581" cy="147796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sz="4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143000" y="4648200"/>
            <a:ext cx="3405981" cy="3905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sz="1800" b="0" i="1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5"/>
          </p:nvPr>
        </p:nvSpPr>
        <p:spPr>
          <a:xfrm>
            <a:off x="1143000" y="5069264"/>
            <a:ext cx="6400800" cy="493336"/>
          </a:xfrm>
        </p:spPr>
        <p:txBody>
          <a:bodyPr/>
          <a:lstStyle>
            <a:lvl1pPr marL="0" indent="0" algn="l">
              <a:buNone/>
              <a:defRPr sz="18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11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77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iStock_000017097256Medium.jpg"/>
          <p:cNvPicPr>
            <a:picLocks noChangeAspect="1"/>
          </p:cNvPicPr>
          <p:nvPr userDrawn="1"/>
        </p:nvPicPr>
        <p:blipFill>
          <a:blip r:embed="rId2"/>
          <a:srcRect t="9339" b="7932"/>
          <a:stretch>
            <a:fillRect/>
          </a:stretch>
        </p:blipFill>
        <p:spPr>
          <a:xfrm>
            <a:off x="0" y="-3"/>
            <a:ext cx="9144000" cy="5038728"/>
          </a:xfrm>
          <a:prstGeom prst="rect">
            <a:avLst/>
          </a:prstGeom>
        </p:spPr>
      </p:pic>
      <p:pic>
        <p:nvPicPr>
          <p:cNvPr id="11" name="Picture 10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rot="16200000" flipH="1">
            <a:off x="-1377950" y="2520948"/>
            <a:ext cx="5041902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143000" y="2971800"/>
            <a:ext cx="5539581" cy="147796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sz="4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143000" y="4648200"/>
            <a:ext cx="3405981" cy="3905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sz="1800" b="0" i="1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5"/>
          </p:nvPr>
        </p:nvSpPr>
        <p:spPr>
          <a:xfrm>
            <a:off x="1143000" y="5069264"/>
            <a:ext cx="6400800" cy="493336"/>
          </a:xfrm>
        </p:spPr>
        <p:txBody>
          <a:bodyPr/>
          <a:lstStyle>
            <a:lvl1pPr marL="0" indent="0" algn="l">
              <a:buNone/>
              <a:defRPr sz="18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3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1676400"/>
            <a:ext cx="3505205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008E80"/>
                </a:solidFill>
                <a:latin typeface="Arial" pitchFamily="34" charset="0"/>
                <a:cs typeface="Arial" pitchFamily="34" charset="0"/>
              </a:rPr>
              <a:t>Contact Us</a:t>
            </a:r>
            <a:endParaRPr lang="en-US" sz="40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590800"/>
            <a:ext cx="7696205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1066800" y="3048001"/>
            <a:ext cx="7696205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74" cy="1428746"/>
          </a:xfrm>
          <a:prstGeom prst="rect">
            <a:avLst/>
          </a:prstGeom>
        </p:spPr>
      </p:pic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431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9801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pic>
        <p:nvPicPr>
          <p:cNvPr id="4" name="Picture 3" descr="stock-photo-10569169-gearwheels.jpg"/>
          <p:cNvPicPr>
            <a:picLocks noChangeAspect="1"/>
          </p:cNvPicPr>
          <p:nvPr userDrawn="1"/>
        </p:nvPicPr>
        <p:blipFill>
          <a:blip r:embed="rId6"/>
          <a:srcRect l="5672" r="5450"/>
          <a:stretch>
            <a:fillRect/>
          </a:stretch>
        </p:blipFill>
        <p:spPr>
          <a:xfrm flipH="1">
            <a:off x="0" y="-796"/>
            <a:ext cx="9144000" cy="6858796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470820" y="1558925"/>
            <a:ext cx="36599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sz="2800" cap="all" dirty="0" smtClean="0">
                <a:solidFill>
                  <a:srgbClr val="008E80"/>
                </a:solidFill>
                <a:latin typeface="Arial Italic"/>
                <a:cs typeface="Arial Italic"/>
              </a:rPr>
              <a:t>FINDING BALANCE</a:t>
            </a:r>
            <a:endParaRPr lang="en-US" sz="2800" i="1" dirty="0">
              <a:solidFill>
                <a:srgbClr val="008E80"/>
              </a:solidFill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4984802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tock-photo-14997780-team.jpg"/>
          <p:cNvPicPr>
            <a:picLocks noChangeAspect="1"/>
          </p:cNvPicPr>
          <p:nvPr userDrawn="1"/>
        </p:nvPicPr>
        <p:blipFill>
          <a:blip r:embed="rId2"/>
          <a:srcRect l="5564" r="5563"/>
          <a:stretch>
            <a:fillRect/>
          </a:stretch>
        </p:blipFill>
        <p:spPr>
          <a:xfrm>
            <a:off x="0" y="792"/>
            <a:ext cx="9144000" cy="685720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470820" y="4645025"/>
            <a:ext cx="42060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588662" y="4695825"/>
            <a:ext cx="4088238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sz="2800" cap="all" dirty="0" smtClean="0">
                <a:solidFill>
                  <a:srgbClr val="197065"/>
                </a:solidFill>
                <a:latin typeface="Arial Italic"/>
                <a:cs typeface="Arial Italic"/>
              </a:rPr>
              <a:t>WORKING TOGETHER</a:t>
            </a:r>
            <a:endParaRPr lang="en-US" sz="2800" i="1" dirty="0">
              <a:solidFill>
                <a:srgbClr val="8B9192"/>
              </a:solidFill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1213472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590800"/>
            <a:ext cx="7801512" cy="3535363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Arial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SzPct val="90000"/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0"/>
            <a:ext cx="9143974" cy="1428746"/>
          </a:xfrm>
          <a:prstGeom prst="rect">
            <a:avLst/>
          </a:prstGeom>
        </p:spPr>
      </p:pic>
      <p:pic>
        <p:nvPicPr>
          <p:cNvPr id="10" name="Picture 9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1066800" y="137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92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48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iStock_000017097256Medium.jpg"/>
          <p:cNvPicPr>
            <a:picLocks noChangeAspect="1"/>
          </p:cNvPicPr>
          <p:nvPr userDrawn="1"/>
        </p:nvPicPr>
        <p:blipFill>
          <a:blip r:embed="rId2"/>
          <a:srcRect t="9339" b="7932"/>
          <a:stretch>
            <a:fillRect/>
          </a:stretch>
        </p:blipFill>
        <p:spPr>
          <a:xfrm>
            <a:off x="0" y="-3"/>
            <a:ext cx="9144000" cy="5038728"/>
          </a:xfrm>
          <a:prstGeom prst="rect">
            <a:avLst/>
          </a:prstGeom>
        </p:spPr>
      </p:pic>
      <p:pic>
        <p:nvPicPr>
          <p:cNvPr id="11" name="Picture 10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rot="16200000" flipH="1">
            <a:off x="-1377950" y="2520948"/>
            <a:ext cx="5041902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143000" y="2971800"/>
            <a:ext cx="5539581" cy="147796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sz="4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143000" y="4648200"/>
            <a:ext cx="3405981" cy="3905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sz="1800" b="0" i="1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5"/>
          </p:nvPr>
        </p:nvSpPr>
        <p:spPr>
          <a:xfrm>
            <a:off x="1143000" y="5069264"/>
            <a:ext cx="6400800" cy="493336"/>
          </a:xfrm>
        </p:spPr>
        <p:txBody>
          <a:bodyPr/>
          <a:lstStyle>
            <a:lvl1pPr marL="0" indent="0" algn="l">
              <a:buNone/>
              <a:defRPr sz="18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32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1676400"/>
            <a:ext cx="3505205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008E80"/>
                </a:solidFill>
                <a:latin typeface="Arial" pitchFamily="34" charset="0"/>
                <a:cs typeface="Arial" pitchFamily="34" charset="0"/>
              </a:rPr>
              <a:t>Contact Us</a:t>
            </a:r>
            <a:endParaRPr lang="en-US" sz="40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590800"/>
            <a:ext cx="7696205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1066800" y="3048001"/>
            <a:ext cx="7696205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74" cy="1428746"/>
          </a:xfrm>
          <a:prstGeom prst="rect">
            <a:avLst/>
          </a:prstGeom>
        </p:spPr>
      </p:pic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74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1676400"/>
            <a:ext cx="3505205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008E80"/>
                </a:solidFill>
                <a:latin typeface="Arial" pitchFamily="34" charset="0"/>
                <a:cs typeface="Arial" pitchFamily="34" charset="0"/>
              </a:rPr>
              <a:t>Contact Us</a:t>
            </a:r>
            <a:endParaRPr lang="en-US" sz="40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590800"/>
            <a:ext cx="7696205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1066800" y="3048001"/>
            <a:ext cx="7696205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74" cy="1428746"/>
          </a:xfrm>
          <a:prstGeom prst="rect">
            <a:avLst/>
          </a:prstGeom>
        </p:spPr>
      </p:pic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83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4687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pic>
        <p:nvPicPr>
          <p:cNvPr id="4" name="Picture 3" descr="stock-photo-10569169-gearwheels.jpg"/>
          <p:cNvPicPr>
            <a:picLocks noChangeAspect="1"/>
          </p:cNvPicPr>
          <p:nvPr userDrawn="1"/>
        </p:nvPicPr>
        <p:blipFill>
          <a:blip r:embed="rId6"/>
          <a:srcRect l="5672" r="5450"/>
          <a:stretch>
            <a:fillRect/>
          </a:stretch>
        </p:blipFill>
        <p:spPr>
          <a:xfrm flipH="1">
            <a:off x="0" y="-796"/>
            <a:ext cx="9144000" cy="6858796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470820" y="1558925"/>
            <a:ext cx="36599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sz="2800" cap="all" dirty="0" smtClean="0">
                <a:solidFill>
                  <a:srgbClr val="008E80"/>
                </a:solidFill>
                <a:latin typeface="Arial Italic"/>
                <a:cs typeface="Arial Italic"/>
              </a:rPr>
              <a:t>FINDING BALANCE</a:t>
            </a:r>
            <a:endParaRPr lang="en-US" sz="2800" i="1" dirty="0">
              <a:solidFill>
                <a:srgbClr val="008E80"/>
              </a:solidFill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8820533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tock-photo-14997780-team.jpg"/>
          <p:cNvPicPr>
            <a:picLocks noChangeAspect="1"/>
          </p:cNvPicPr>
          <p:nvPr userDrawn="1"/>
        </p:nvPicPr>
        <p:blipFill>
          <a:blip r:embed="rId2"/>
          <a:srcRect l="5564" r="5563"/>
          <a:stretch>
            <a:fillRect/>
          </a:stretch>
        </p:blipFill>
        <p:spPr>
          <a:xfrm>
            <a:off x="0" y="792"/>
            <a:ext cx="9144000" cy="685720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470820" y="4645025"/>
            <a:ext cx="42060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588662" y="4695825"/>
            <a:ext cx="4088238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sz="2800" cap="all" dirty="0" smtClean="0">
                <a:solidFill>
                  <a:srgbClr val="197065"/>
                </a:solidFill>
                <a:latin typeface="Arial Italic"/>
                <a:cs typeface="Arial Italic"/>
              </a:rPr>
              <a:t>WORKING TOGETHER</a:t>
            </a:r>
            <a:endParaRPr lang="en-US" sz="2800" i="1" dirty="0">
              <a:solidFill>
                <a:srgbClr val="8B9192"/>
              </a:solidFill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2165947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752" y="1828800"/>
            <a:ext cx="7801512" cy="4114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Arial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SzPct val="90000"/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6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" y="0"/>
            <a:ext cx="9143974" cy="142874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13" name="Title Placeholder 1"/>
          <p:cNvSpPr txBox="1">
            <a:spLocks/>
          </p:cNvSpPr>
          <p:nvPr userDrawn="1"/>
        </p:nvSpPr>
        <p:spPr>
          <a:xfrm>
            <a:off x="1066800" y="137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1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274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 descr="iStock_000017097256Medium.jpg"/>
          <p:cNvPicPr>
            <a:picLocks noChangeAspect="1"/>
          </p:cNvPicPr>
          <p:nvPr userDrawn="1"/>
        </p:nvPicPr>
        <p:blipFill>
          <a:blip r:embed="rId2"/>
          <a:srcRect t="9339" b="7932"/>
          <a:stretch>
            <a:fillRect/>
          </a:stretch>
        </p:blipFill>
        <p:spPr>
          <a:xfrm>
            <a:off x="0" y="-3"/>
            <a:ext cx="9144000" cy="5038728"/>
          </a:xfrm>
          <a:prstGeom prst="rect">
            <a:avLst/>
          </a:prstGeom>
        </p:spPr>
      </p:pic>
      <p:pic>
        <p:nvPicPr>
          <p:cNvPr id="11" name="Picture 10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 rot="16200000" flipH="1">
            <a:off x="-1377950" y="2520948"/>
            <a:ext cx="5041902" cy="1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1143000" y="2971800"/>
            <a:ext cx="5539581" cy="1477962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endParaRPr lang="en-US" sz="48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143000" y="4648200"/>
            <a:ext cx="3405981" cy="3905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sz="1800" b="0" i="1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23" name="Subtitle 2"/>
          <p:cNvSpPr>
            <a:spLocks noGrp="1"/>
          </p:cNvSpPr>
          <p:nvPr>
            <p:ph type="subTitle" idx="15"/>
          </p:nvPr>
        </p:nvSpPr>
        <p:spPr>
          <a:xfrm>
            <a:off x="1143000" y="5069264"/>
            <a:ext cx="6400800" cy="493336"/>
          </a:xfrm>
        </p:spPr>
        <p:txBody>
          <a:bodyPr/>
          <a:lstStyle>
            <a:lvl1pPr marL="0" indent="0" algn="l">
              <a:buNone/>
              <a:defRPr sz="18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09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1676400"/>
            <a:ext cx="3505205" cy="685800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008E80"/>
                </a:solidFill>
                <a:latin typeface="Arial" pitchFamily="34" charset="0"/>
                <a:cs typeface="Arial" pitchFamily="34" charset="0"/>
              </a:rPr>
              <a:t>Contact Us</a:t>
            </a:r>
            <a:endParaRPr lang="en-US" sz="40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590800"/>
            <a:ext cx="7696205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4294967295"/>
          </p:nvPr>
        </p:nvSpPr>
        <p:spPr>
          <a:xfrm>
            <a:off x="1066800" y="3048001"/>
            <a:ext cx="7696205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40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" y="0"/>
            <a:ext cx="9143974" cy="1428746"/>
          </a:xfrm>
          <a:prstGeom prst="rect">
            <a:avLst/>
          </a:prstGeom>
        </p:spPr>
      </p:pic>
      <p:pic>
        <p:nvPicPr>
          <p:cNvPr id="9" name="Picture 8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256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620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pic>
        <p:nvPicPr>
          <p:cNvPr id="4" name="Picture 3" descr="stock-photo-10569169-gearwheels.jpg"/>
          <p:cNvPicPr>
            <a:picLocks noChangeAspect="1"/>
          </p:cNvPicPr>
          <p:nvPr userDrawn="1"/>
        </p:nvPicPr>
        <p:blipFill>
          <a:blip r:embed="rId6"/>
          <a:srcRect l="5672" r="5450"/>
          <a:stretch>
            <a:fillRect/>
          </a:stretch>
        </p:blipFill>
        <p:spPr>
          <a:xfrm flipH="1">
            <a:off x="0" y="-796"/>
            <a:ext cx="9144000" cy="6858796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470820" y="1558925"/>
            <a:ext cx="36599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sz="2800" cap="all" dirty="0" smtClean="0">
                <a:solidFill>
                  <a:srgbClr val="008E80"/>
                </a:solidFill>
                <a:latin typeface="Arial Italic"/>
                <a:cs typeface="Arial Italic"/>
              </a:rPr>
              <a:t>FINDING BALANCE</a:t>
            </a:r>
            <a:endParaRPr lang="en-US" sz="2800" i="1" dirty="0">
              <a:solidFill>
                <a:srgbClr val="008E80"/>
              </a:solidFill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975940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tock-photo-14997780-team.jpg"/>
          <p:cNvPicPr>
            <a:picLocks noChangeAspect="1"/>
          </p:cNvPicPr>
          <p:nvPr userDrawn="1"/>
        </p:nvPicPr>
        <p:blipFill>
          <a:blip r:embed="rId2"/>
          <a:srcRect l="5564" r="5563"/>
          <a:stretch>
            <a:fillRect/>
          </a:stretch>
        </p:blipFill>
        <p:spPr>
          <a:xfrm>
            <a:off x="0" y="792"/>
            <a:ext cx="9144000" cy="685720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470820" y="4645025"/>
            <a:ext cx="42060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588662" y="4695825"/>
            <a:ext cx="4088238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ct val="20000"/>
              </a:spcBef>
              <a:buFont typeface="Arial"/>
              <a:buNone/>
              <a:defRPr/>
            </a:pPr>
            <a:r>
              <a:rPr lang="en-US" sz="2800" cap="all" dirty="0" smtClean="0">
                <a:solidFill>
                  <a:srgbClr val="197065"/>
                </a:solidFill>
                <a:latin typeface="Arial Italic"/>
                <a:cs typeface="Arial Italic"/>
              </a:rPr>
              <a:t>WORKING TOGETHER</a:t>
            </a:r>
            <a:endParaRPr lang="en-US" sz="2800" i="1" dirty="0">
              <a:solidFill>
                <a:srgbClr val="8B9192"/>
              </a:solidFill>
              <a:latin typeface="Arial Italic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218392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715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 userDrawn="1"/>
        </p:nvSpPr>
        <p:spPr bwMode="auto">
          <a:xfrm>
            <a:off x="6769100" y="6411913"/>
            <a:ext cx="207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sz="1000" smtClean="0">
                <a:solidFill>
                  <a:srgbClr val="7E8385"/>
                </a:solidFill>
                <a:cs typeface="Arial" pitchFamily="34" charset="0"/>
              </a:rPr>
              <a:t>WWW.BULLARDLAW.COM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535113"/>
            <a:ext cx="7696200" cy="639762"/>
          </a:xfr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174875"/>
            <a:ext cx="7696200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54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 userDrawn="1"/>
        </p:nvSpPr>
        <p:spPr bwMode="auto">
          <a:xfrm>
            <a:off x="6769100" y="6411913"/>
            <a:ext cx="2070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sz="1000" smtClean="0">
                <a:solidFill>
                  <a:srgbClr val="7E8385"/>
                </a:solidFill>
                <a:cs typeface="Arial" pitchFamily="34" charset="0"/>
              </a:rPr>
              <a:t>WWW.BULLARDLAW.COM</a:t>
            </a:r>
          </a:p>
        </p:txBody>
      </p:sp>
    </p:spTree>
    <p:extLst>
      <p:ext uri="{BB962C8B-B14F-4D97-AF65-F5344CB8AC3E}">
        <p14:creationId xmlns:p14="http://schemas.microsoft.com/office/powerpoint/2010/main" val="40800002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561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8892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540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2334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1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8453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36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137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67225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pic>
        <p:nvPicPr>
          <p:cNvPr id="4" name="Picture 3" descr="stock-photo-10569169-gearwheels.jpg"/>
          <p:cNvPicPr>
            <a:picLocks noChangeAspect="1"/>
          </p:cNvPicPr>
          <p:nvPr userDrawn="1"/>
        </p:nvPicPr>
        <p:blipFill>
          <a:blip r:embed="rId6"/>
          <a:srcRect l="5672" r="5450"/>
          <a:stretch>
            <a:fillRect/>
          </a:stretch>
        </p:blipFill>
        <p:spPr>
          <a:xfrm flipH="1">
            <a:off x="0" y="-796"/>
            <a:ext cx="9144000" cy="6858796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1470820" y="1558925"/>
            <a:ext cx="36599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8E80"/>
                </a:solidFill>
                <a:effectLst/>
                <a:uLnTx/>
                <a:uFillTx/>
                <a:latin typeface="Arial Italic"/>
                <a:ea typeface="+mn-ea"/>
                <a:cs typeface="Arial Italic"/>
              </a:rPr>
              <a:t>FINDING BALANCE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8E80"/>
              </a:solidFill>
              <a:effectLst/>
              <a:uLnTx/>
              <a:uFillTx/>
              <a:latin typeface="Arial Italic"/>
              <a:ea typeface="+mn-ea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2185993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505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702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996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64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42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9605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37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330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35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9445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tock-photo-14997780-team.jpg"/>
          <p:cNvPicPr>
            <a:picLocks noChangeAspect="1"/>
          </p:cNvPicPr>
          <p:nvPr userDrawn="1"/>
        </p:nvPicPr>
        <p:blipFill>
          <a:blip r:embed="rId2"/>
          <a:srcRect l="5564" r="5563"/>
          <a:stretch>
            <a:fillRect/>
          </a:stretch>
        </p:blipFill>
        <p:spPr>
          <a:xfrm>
            <a:off x="0" y="792"/>
            <a:ext cx="9144000" cy="685720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rot="5400000">
            <a:off x="-1958185" y="3429000"/>
            <a:ext cx="6858004" cy="1588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470820" y="4645025"/>
            <a:ext cx="4206080" cy="612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1588662" y="4695825"/>
            <a:ext cx="4088238" cy="56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197065"/>
                </a:solidFill>
                <a:effectLst/>
                <a:uLnTx/>
                <a:uFillTx/>
                <a:latin typeface="Arial Italic"/>
                <a:ea typeface="+mn-ea"/>
                <a:cs typeface="Arial Italic"/>
              </a:rPr>
              <a:t>WORKING TOGETHER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8B9192"/>
              </a:solidFill>
              <a:effectLst/>
              <a:uLnTx/>
              <a:uFillTx/>
              <a:latin typeface="Arial Italic"/>
              <a:ea typeface="+mn-ea"/>
              <a:cs typeface="Arial Italic"/>
            </a:endParaRPr>
          </a:p>
        </p:txBody>
      </p:sp>
    </p:spTree>
    <p:extLst>
      <p:ext uri="{BB962C8B-B14F-4D97-AF65-F5344CB8AC3E}">
        <p14:creationId xmlns:p14="http://schemas.microsoft.com/office/powerpoint/2010/main" val="9683127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1259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046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823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3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08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2490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2724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120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87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50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241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566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163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140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491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0" y="-1"/>
            <a:ext cx="9144000" cy="1200329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447800"/>
            <a:ext cx="7696200" cy="4495800"/>
          </a:xfrm>
        </p:spPr>
        <p:txBody>
          <a:bodyPr/>
          <a:lstStyle>
            <a:lvl1pPr marL="342900" indent="-342900">
              <a:buClr>
                <a:srgbClr val="008E80"/>
              </a:buClr>
              <a:buFont typeface="Calibri" pitchFamily="34" charset="0"/>
              <a:buChar char="−"/>
              <a:defRPr sz="2800">
                <a:latin typeface="Arial" pitchFamily="34" charset="0"/>
                <a:cs typeface="Arial" pitchFamily="34" charset="0"/>
              </a:defRPr>
            </a:lvl1pPr>
            <a:lvl2pPr marL="742950" indent="-285750">
              <a:buClr>
                <a:srgbClr val="008E8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8E80"/>
              </a:buClr>
              <a:buSzPct val="80000"/>
              <a:buFont typeface="Calibri" pitchFamily="34" charset="0"/>
              <a:buChar char="−"/>
              <a:defRPr sz="20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8E80"/>
              </a:buClr>
              <a:buSzPct val="80000"/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4pPr>
            <a:lvl5pPr>
              <a:buClr>
                <a:srgbClr val="008E80"/>
              </a:buClr>
              <a:buSzPct val="80000"/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357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1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34" Type="http://schemas.openxmlformats.org/officeDocument/2006/relationships/slideLayout" Target="../slideLayouts/slideLayout76.xml"/><Relationship Id="rId42" Type="http://schemas.openxmlformats.org/officeDocument/2006/relationships/theme" Target="../theme/theme6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33" Type="http://schemas.openxmlformats.org/officeDocument/2006/relationships/slideLayout" Target="../slideLayouts/slideLayout75.xml"/><Relationship Id="rId38" Type="http://schemas.openxmlformats.org/officeDocument/2006/relationships/slideLayout" Target="../slideLayouts/slideLayout80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41" Type="http://schemas.openxmlformats.org/officeDocument/2006/relationships/slideLayout" Target="../slideLayouts/slideLayout8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slideLayout" Target="../slideLayouts/slideLayout74.xml"/><Relationship Id="rId37" Type="http://schemas.openxmlformats.org/officeDocument/2006/relationships/slideLayout" Target="../slideLayouts/slideLayout79.xml"/><Relationship Id="rId40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36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Relationship Id="rId35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8F86A-9526-454C-8D34-614DE4C2EC51}" type="datetimeFigureOut">
              <a:rPr lang="en-US" smtClean="0"/>
              <a:t>3/11/2015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3DE59-BDD2-443A-9477-B385012749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5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  <p:sldLayoutId id="2147483674" r:id="rId5"/>
    <p:sldLayoutId id="2147483675" r:id="rId6"/>
    <p:sldLayoutId id="2147483676" r:id="rId7"/>
    <p:sldLayoutId id="2147483702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8" r:id="rId18"/>
    <p:sldLayoutId id="2147483759" r:id="rId19"/>
    <p:sldLayoutId id="2147483760" r:id="rId20"/>
    <p:sldLayoutId id="2147483761" r:id="rId2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tock-photo-16427418-serum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" y="0"/>
            <a:ext cx="9143974" cy="142874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914400" y="1524000"/>
            <a:ext cx="807720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endParaRPr lang="en-US" dirty="0">
              <a:solidFill>
                <a:srgbClr val="008E8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 userDrawn="1"/>
        </p:nvSpPr>
        <p:spPr>
          <a:xfrm>
            <a:off x="1066800" y="2514600"/>
            <a:ext cx="7696200" cy="3200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8E80"/>
              </a:buClr>
              <a:buFont typeface="Calibri" pitchFamily="34" charset="0"/>
              <a:buChar char="−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8E80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8E80"/>
              </a:buClr>
              <a:buSzPct val="80000"/>
              <a:buFont typeface="Calibri" pitchFamily="34" charset="0"/>
              <a:buChar char="−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8E80"/>
              </a:buClr>
              <a:buSzPct val="8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8E80"/>
              </a:buClr>
              <a:buSzPct val="80000"/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 descr="Bullard_Logo_Spot-Coated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04302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8F86A-9526-454C-8D34-614DE4C2EC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3DE59-BDD2-443A-9477-B385012749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0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8F86A-9526-454C-8D34-614DE4C2EC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3DE59-BDD2-443A-9477-B385012749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9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8F86A-9526-454C-8D34-614DE4C2EC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3DE59-BDD2-443A-9477-B385012749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25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8F86A-9526-454C-8D34-614DE4C2EC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3DE59-BDD2-443A-9477-B385012749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6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.pd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otusblog.com/" TargetMode="Externa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efitslink.com/" TargetMode="External"/><Relationship Id="rId2" Type="http://schemas.openxmlformats.org/officeDocument/2006/relationships/hyperlink" Target="http://www.dol.gov/ebsa/healthrefor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tmp"/><Relationship Id="rId4" Type="http://schemas.openxmlformats.org/officeDocument/2006/relationships/hyperlink" Target="http://www.ebia.com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ullard_Logo_Spot-Coated.eps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52400" y="6224145"/>
            <a:ext cx="1465694" cy="4387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98733" y="6486472"/>
            <a:ext cx="20695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2531" y="5105400"/>
            <a:ext cx="7673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Regulatory Update – DC, DB &amp; HW Plans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Presented by Tom Kramer </a:t>
            </a:r>
            <a:r>
              <a:rPr lang="en-US" sz="2400" i="1" dirty="0" smtClean="0">
                <a:latin typeface="Arial" pitchFamily="34" charset="0"/>
                <a:cs typeface="Arial" pitchFamily="34" charset="0"/>
              </a:rPr>
              <a:t>for the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WP&amp;BC</a:t>
            </a:r>
          </a:p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©Bullard Law</a:t>
            </a:r>
          </a:p>
        </p:txBody>
      </p:sp>
      <p:sp>
        <p:nvSpPr>
          <p:cNvPr id="12" name="Text Placeholder 4"/>
          <p:cNvSpPr>
            <a:spLocks noGrp="1" noChangeAspect="1"/>
          </p:cNvSpPr>
          <p:nvPr>
            <p:ph type="body" sz="quarter" idx="3"/>
          </p:nvPr>
        </p:nvSpPr>
        <p:spPr>
          <a:xfrm>
            <a:off x="1470818" y="4648200"/>
            <a:ext cx="2304066" cy="548640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pPr algn="just"/>
            <a:r>
              <a:rPr lang="en-US" sz="1800" b="0" dirty="0" smtClean="0">
                <a:solidFill>
                  <a:srgbClr val="008E80"/>
                </a:solidFill>
                <a:latin typeface="Arial" pitchFamily="34" charset="0"/>
                <a:cs typeface="Arial" pitchFamily="34" charset="0"/>
              </a:rPr>
              <a:t>March 10, 2015</a:t>
            </a:r>
            <a:endParaRPr lang="en-US" sz="1800" b="0" dirty="0">
              <a:solidFill>
                <a:srgbClr val="008E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King v. Burwell </a:t>
            </a:r>
            <a:r>
              <a:rPr lang="en-US" sz="4000" dirty="0" smtClean="0"/>
              <a:t>– For More Information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www.scotusblog.com</a:t>
            </a:r>
            <a:endParaRPr lang="en-US" dirty="0" smtClean="0"/>
          </a:p>
          <a:p>
            <a:r>
              <a:rPr lang="en-US" dirty="0" smtClean="0"/>
              <a:t>Kaiser Family Foundation:  kff.org</a:t>
            </a:r>
          </a:p>
        </p:txBody>
      </p:sp>
    </p:spTree>
    <p:extLst>
      <p:ext uri="{BB962C8B-B14F-4D97-AF65-F5344CB8AC3E}">
        <p14:creationId xmlns:p14="http://schemas.microsoft.com/office/powerpoint/2010/main" val="168149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Duty to Monitor Investments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583680" cy="4937760"/>
          </a:xfrm>
        </p:spPr>
      </p:pic>
    </p:spTree>
    <p:extLst>
      <p:ext uri="{BB962C8B-B14F-4D97-AF65-F5344CB8AC3E}">
        <p14:creationId xmlns:p14="http://schemas.microsoft.com/office/powerpoint/2010/main" val="4229768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Tibble v. Edison</a:t>
            </a:r>
            <a:r>
              <a:rPr lang="en-US" sz="4000" dirty="0" smtClean="0"/>
              <a:t> – Issue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§401(k) plan offers </a:t>
            </a:r>
            <a:r>
              <a:rPr lang="en-US" dirty="0"/>
              <a:t>retail-class </a:t>
            </a:r>
            <a:r>
              <a:rPr lang="en-US" dirty="0" smtClean="0"/>
              <a:t>shares</a:t>
            </a:r>
          </a:p>
          <a:p>
            <a:r>
              <a:rPr lang="en-US" dirty="0" smtClean="0"/>
              <a:t>Selection made more than 6 years ago</a:t>
            </a:r>
          </a:p>
          <a:p>
            <a:r>
              <a:rPr lang="en-US" dirty="0" smtClean="0"/>
              <a:t>Is challenge to selection time-barred?</a:t>
            </a:r>
          </a:p>
          <a:p>
            <a:r>
              <a:rPr lang="en-US" dirty="0" smtClean="0"/>
              <a:t>Did funds materially change? </a:t>
            </a:r>
          </a:p>
          <a:p>
            <a:r>
              <a:rPr lang="en-US" dirty="0" smtClean="0"/>
              <a:t>Continuing fiduciary duty to monitor?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2154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Tibble v. Edison</a:t>
            </a:r>
            <a:r>
              <a:rPr lang="en-US" sz="4000" dirty="0" smtClean="0"/>
              <a:t> – Status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620000" cy="4572000"/>
          </a:xfrm>
        </p:spPr>
        <p:txBody>
          <a:bodyPr>
            <a:normAutofit/>
          </a:bodyPr>
          <a:lstStyle/>
          <a:p>
            <a:pPr>
              <a:buClr>
                <a:srgbClr val="008E80"/>
              </a:buClr>
              <a:buFont typeface="Calibri" pitchFamily="34" charset="0"/>
              <a:buChar char="₋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Supreme Court argument 2/25/15</a:t>
            </a:r>
          </a:p>
          <a:p>
            <a:pPr>
              <a:buClr>
                <a:srgbClr val="008E80"/>
              </a:buClr>
              <a:buFont typeface="Calibri" pitchFamily="34" charset="0"/>
              <a:buChar char="₋"/>
            </a:pPr>
            <a:r>
              <a:rPr lang="en-US" dirty="0" smtClean="0"/>
              <a:t>Did Ninth Circuit apply continuing duty?</a:t>
            </a:r>
          </a:p>
          <a:p>
            <a:pPr>
              <a:buClr>
                <a:srgbClr val="008E80"/>
              </a:buClr>
              <a:buFont typeface="Calibri" pitchFamily="34" charset="0"/>
              <a:buChar char="₋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Will Court remand for review of continuing duty?</a:t>
            </a:r>
          </a:p>
          <a:p>
            <a:pPr>
              <a:buClr>
                <a:srgbClr val="008E80"/>
              </a:buClr>
              <a:buFont typeface="Calibri" pitchFamily="34" charset="0"/>
              <a:buChar char="₋"/>
            </a:pPr>
            <a:r>
              <a:rPr lang="en-US" dirty="0" smtClean="0"/>
              <a:t>Will Court give guidance of scope of continuing duty?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8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COBRA Qualifying Events</a:t>
            </a:r>
            <a:endParaRPr lang="en-US" sz="4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453120" cy="4754880"/>
          </a:xfrm>
        </p:spPr>
      </p:pic>
    </p:spTree>
    <p:extLst>
      <p:ext uri="{BB962C8B-B14F-4D97-AF65-F5344CB8AC3E}">
        <p14:creationId xmlns:p14="http://schemas.microsoft.com/office/powerpoint/2010/main" val="228696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Green v. Baltimore</a:t>
            </a:r>
            <a:r>
              <a:rPr lang="en-US" sz="4000" dirty="0" smtClean="0"/>
              <a:t> – Facts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Employees suspended without pay</a:t>
            </a:r>
          </a:p>
          <a:p>
            <a:r>
              <a:rPr lang="en-US" dirty="0" smtClean="0"/>
              <a:t>Health plan coverage continued</a:t>
            </a:r>
          </a:p>
          <a:p>
            <a:r>
              <a:rPr lang="en-US" dirty="0" smtClean="0"/>
              <a:t>Employer contributions stopped</a:t>
            </a:r>
          </a:p>
          <a:p>
            <a:r>
              <a:rPr lang="en-US" dirty="0" smtClean="0"/>
              <a:t>No COBRA notice given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88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Green v. Baltimore </a:t>
            </a:r>
            <a:r>
              <a:rPr lang="en-US" sz="4000" dirty="0" smtClean="0"/>
              <a:t>– Holding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Suspension was reduction in hours</a:t>
            </a:r>
          </a:p>
          <a:p>
            <a:r>
              <a:rPr lang="en-US" dirty="0" smtClean="0"/>
              <a:t>Cutoff of employer contribution was loss of coverage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33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Beneficiary Designation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406640" cy="4937760"/>
          </a:xfrm>
        </p:spPr>
      </p:pic>
    </p:spTree>
    <p:extLst>
      <p:ext uri="{BB962C8B-B14F-4D97-AF65-F5344CB8AC3E}">
        <p14:creationId xmlns:p14="http://schemas.microsoft.com/office/powerpoint/2010/main" val="3204034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Mays-Williams v. Williams</a:t>
            </a:r>
            <a:endParaRPr lang="en-US" sz="400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Participant in savings plan died unmarried</a:t>
            </a:r>
          </a:p>
          <a:p>
            <a:r>
              <a:rPr lang="en-US" dirty="0" smtClean="0"/>
              <a:t>Beneficiary designation named ex-wife #2</a:t>
            </a:r>
          </a:p>
          <a:p>
            <a:r>
              <a:rPr lang="en-US" dirty="0" smtClean="0"/>
              <a:t>Participant phoned in beneficiary change to son (of ex-wife #1)</a:t>
            </a:r>
          </a:p>
          <a:p>
            <a:r>
              <a:rPr lang="en-US" dirty="0" smtClean="0"/>
              <a:t>Participant didn’t sign, return change form</a:t>
            </a:r>
          </a:p>
          <a:p>
            <a:r>
              <a:rPr lang="en-US" dirty="0" smtClean="0"/>
              <a:t>Son claimed benefit</a:t>
            </a:r>
          </a:p>
          <a:p>
            <a:r>
              <a:rPr lang="en-US" dirty="0" smtClean="0"/>
              <a:t>Plan interpleaded benefit</a:t>
            </a:r>
          </a:p>
        </p:txBody>
      </p:sp>
    </p:spTree>
    <p:extLst>
      <p:ext uri="{BB962C8B-B14F-4D97-AF65-F5344CB8AC3E}">
        <p14:creationId xmlns:p14="http://schemas.microsoft.com/office/powerpoint/2010/main" val="15072976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Mays-Williams </a:t>
            </a:r>
            <a:r>
              <a:rPr lang="en-US" sz="4000" dirty="0" smtClean="0"/>
              <a:t>Takeaways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Participant’s telephone change was “substantial compliance” with plan</a:t>
            </a:r>
          </a:p>
          <a:p>
            <a:r>
              <a:rPr lang="en-US" dirty="0" smtClean="0"/>
              <a:t>Interpleader protected plan from paying twice</a:t>
            </a:r>
          </a:p>
          <a:p>
            <a:r>
              <a:rPr lang="en-US" dirty="0" smtClean="0"/>
              <a:t>Plan might have provided for cancellation of beneficiary designation on divorce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19844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Looking at Me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47800"/>
            <a:ext cx="3659650" cy="5212080"/>
          </a:xfrm>
        </p:spPr>
      </p:pic>
    </p:spTree>
    <p:extLst>
      <p:ext uri="{BB962C8B-B14F-4D97-AF65-F5344CB8AC3E}">
        <p14:creationId xmlns:p14="http://schemas.microsoft.com/office/powerpoint/2010/main" val="1350014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IRS Notice </a:t>
            </a:r>
            <a:r>
              <a:rPr lang="en-US" sz="4000" dirty="0" smtClean="0"/>
              <a:t>2015-17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371600"/>
            <a:ext cx="6583680" cy="4937760"/>
          </a:xfrm>
        </p:spPr>
      </p:pic>
    </p:spTree>
    <p:extLst>
      <p:ext uri="{BB962C8B-B14F-4D97-AF65-F5344CB8AC3E}">
        <p14:creationId xmlns:p14="http://schemas.microsoft.com/office/powerpoint/2010/main" val="32114724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Employer Pays </a:t>
            </a:r>
            <a:r>
              <a:rPr lang="en-US" sz="4000" dirty="0" smtClean="0"/>
              <a:t>Premiums for Non-Group Health Insurance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employer subsidy for employees’ individual health insurance policies</a:t>
            </a:r>
          </a:p>
          <a:p>
            <a:r>
              <a:rPr lang="en-US" dirty="0" smtClean="0"/>
              <a:t>Generally, no employer subsidy for Medicare premiums</a:t>
            </a:r>
          </a:p>
          <a:p>
            <a:r>
              <a:rPr lang="en-US" dirty="0" smtClean="0"/>
              <a:t>Generally, no employer subsidy for Tricare cost-sharing or supplements</a:t>
            </a:r>
          </a:p>
          <a:p>
            <a:r>
              <a:rPr lang="en-US" dirty="0" smtClean="0"/>
              <a:t>May apply to pre-tax and after-tax subsidies</a:t>
            </a:r>
          </a:p>
        </p:txBody>
      </p:sp>
    </p:spTree>
    <p:extLst>
      <p:ext uri="{BB962C8B-B14F-4D97-AF65-F5344CB8AC3E}">
        <p14:creationId xmlns:p14="http://schemas.microsoft.com/office/powerpoint/2010/main" val="124129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Limited Exceptions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Non-ALEs may subsidize employees’ individual premiums through 6/30/15</a:t>
            </a:r>
          </a:p>
          <a:p>
            <a:r>
              <a:rPr lang="en-US" sz="2800" dirty="0" smtClean="0"/>
              <a:t>S corps. may subsidize shareholder-employees’ individual premiums to 12/31/15</a:t>
            </a:r>
          </a:p>
          <a:p>
            <a:r>
              <a:rPr lang="en-US" dirty="0" smtClean="0"/>
              <a:t>May pay Medicare premiums or Tricare supplement if employee offered minimum-value plan</a:t>
            </a:r>
          </a:p>
          <a:p>
            <a:pPr lvl="1"/>
            <a:r>
              <a:rPr lang="en-US" dirty="0" smtClean="0"/>
              <a:t>Watch out for coordination restrictions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80043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Defined Benefit Plan Funding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371600"/>
            <a:ext cx="4523286" cy="5394960"/>
          </a:xfrm>
        </p:spPr>
      </p:pic>
    </p:spTree>
    <p:extLst>
      <p:ext uri="{BB962C8B-B14F-4D97-AF65-F5344CB8AC3E}">
        <p14:creationId xmlns:p14="http://schemas.microsoft.com/office/powerpoint/2010/main" val="2797684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110969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Interest Rate for Funding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>
            <a:normAutofit/>
          </a:bodyPr>
          <a:lstStyle/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Higher funding interest rate reduces contribution obligation</a:t>
            </a:r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MAP-21 set funding-interest-rate floor</a:t>
            </a:r>
          </a:p>
          <a:p>
            <a:pPr lvl="1">
              <a:buSzPct val="110000"/>
              <a:buFont typeface="Calibri" pitchFamily="34" charset="0"/>
              <a:buChar char="−"/>
            </a:pPr>
            <a:r>
              <a:rPr lang="en-US" dirty="0" smtClean="0"/>
              <a:t>Floor was to be lowered after 2012</a:t>
            </a:r>
          </a:p>
          <a:p>
            <a:pPr>
              <a:buSzPct val="110000"/>
              <a:buFont typeface="Calibri" pitchFamily="34" charset="0"/>
              <a:buChar char="−"/>
            </a:pPr>
            <a:r>
              <a:rPr lang="en-US" dirty="0" smtClean="0"/>
              <a:t>HATFA extended period before floor lowered</a:t>
            </a:r>
          </a:p>
          <a:p>
            <a:pPr lvl="1">
              <a:buSzPct val="110000"/>
              <a:buFont typeface="Calibri" pitchFamily="34" charset="0"/>
              <a:buChar char="−"/>
            </a:pPr>
            <a:r>
              <a:rPr lang="en-US" dirty="0" smtClean="0"/>
              <a:t>Floor now stays high through 2017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891867" y="6486472"/>
            <a:ext cx="1976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New Mortality Tables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Longer life expectancies increase pension costs and funding obligations</a:t>
            </a:r>
          </a:p>
          <a:p>
            <a:r>
              <a:rPr lang="en-US" dirty="0" smtClean="0"/>
              <a:t>Society of Actuaries published RP-2014 Mortality Tables and Mortality Improvement Scale MP-2014</a:t>
            </a:r>
          </a:p>
          <a:p>
            <a:r>
              <a:rPr lang="en-US" dirty="0" smtClean="0"/>
              <a:t>IRS is expected to adopt the SOA Tables and Scale</a:t>
            </a:r>
          </a:p>
        </p:txBody>
      </p:sp>
    </p:spTree>
    <p:extLst>
      <p:ext uri="{BB962C8B-B14F-4D97-AF65-F5344CB8AC3E}">
        <p14:creationId xmlns:p14="http://schemas.microsoft.com/office/powerpoint/2010/main" val="3559595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“Cadillac Plan” Excise Tax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583680" cy="4937760"/>
          </a:xfrm>
        </p:spPr>
      </p:pic>
    </p:spTree>
    <p:extLst>
      <p:ext uri="{BB962C8B-B14F-4D97-AF65-F5344CB8AC3E}">
        <p14:creationId xmlns:p14="http://schemas.microsoft.com/office/powerpoint/2010/main" val="281369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Background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40% </a:t>
            </a:r>
            <a:r>
              <a:rPr lang="en-US" dirty="0" smtClean="0"/>
              <a:t>tax on </a:t>
            </a:r>
            <a:r>
              <a:rPr lang="en-US" dirty="0"/>
              <a:t>high-cost health benefits</a:t>
            </a:r>
          </a:p>
          <a:p>
            <a:r>
              <a:rPr lang="en-US" dirty="0"/>
              <a:t>Tax applies to benefits above threshold</a:t>
            </a:r>
          </a:p>
          <a:p>
            <a:r>
              <a:rPr lang="en-US" dirty="0"/>
              <a:t>Basic </a:t>
            </a:r>
            <a:r>
              <a:rPr lang="en-US" dirty="0" smtClean="0"/>
              <a:t>annual thresholds – $</a:t>
            </a:r>
            <a:r>
              <a:rPr lang="en-US" dirty="0"/>
              <a:t>10,200 </a:t>
            </a:r>
            <a:r>
              <a:rPr lang="en-US" dirty="0" smtClean="0"/>
              <a:t>single; $</a:t>
            </a:r>
            <a:r>
              <a:rPr lang="en-US" dirty="0"/>
              <a:t>27,500 </a:t>
            </a:r>
            <a:r>
              <a:rPr lang="en-US" dirty="0" smtClean="0"/>
              <a:t>family</a:t>
            </a:r>
            <a:endParaRPr lang="en-US" dirty="0"/>
          </a:p>
          <a:p>
            <a:r>
              <a:rPr lang="en-US" dirty="0" smtClean="0"/>
              <a:t>Ignore </a:t>
            </a:r>
            <a:r>
              <a:rPr lang="en-US" dirty="0"/>
              <a:t>dental, vision, long-term </a:t>
            </a:r>
            <a:r>
              <a:rPr lang="en-US" dirty="0" smtClean="0"/>
              <a:t>care; count </a:t>
            </a:r>
            <a:r>
              <a:rPr lang="en-US" dirty="0"/>
              <a:t>FSA, HRA, </a:t>
            </a:r>
            <a:r>
              <a:rPr lang="en-US" dirty="0" smtClean="0"/>
              <a:t>HSA </a:t>
            </a:r>
            <a:r>
              <a:rPr lang="en-US" dirty="0"/>
              <a:t>employee contributions</a:t>
            </a:r>
          </a:p>
          <a:p>
            <a:r>
              <a:rPr lang="en-US" dirty="0" smtClean="0"/>
              <a:t>Taxes </a:t>
            </a:r>
            <a:r>
              <a:rPr lang="en-US" dirty="0"/>
              <a:t>coverage provider </a:t>
            </a:r>
            <a:r>
              <a:rPr lang="en-US" dirty="0" smtClean="0"/>
              <a:t>(insurer </a:t>
            </a:r>
            <a:r>
              <a:rPr lang="en-US" dirty="0"/>
              <a:t>or plan sponsor</a:t>
            </a:r>
            <a:r>
              <a:rPr lang="en-US" dirty="0" smtClean="0"/>
              <a:t>)</a:t>
            </a:r>
          </a:p>
          <a:p>
            <a:r>
              <a:rPr lang="en-US" dirty="0" smtClean="0"/>
              <a:t>Effective 1/1/2018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78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IRS Notice 2015-16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On-site medical clinics, self-insured dental/vision coverage and EAPs may be excluded</a:t>
            </a:r>
          </a:p>
          <a:p>
            <a:r>
              <a:rPr lang="en-US" dirty="0" smtClean="0"/>
              <a:t>Executive physicals included</a:t>
            </a:r>
          </a:p>
          <a:p>
            <a:r>
              <a:rPr lang="en-US" dirty="0" smtClean="0"/>
              <a:t>Value is cost of actual coverage for similarly situated</a:t>
            </a:r>
          </a:p>
          <a:p>
            <a:r>
              <a:rPr lang="en-US" sz="2800" dirty="0" smtClean="0"/>
              <a:t>Options for valuing HRAs</a:t>
            </a:r>
          </a:p>
          <a:p>
            <a:r>
              <a:rPr lang="en-US" dirty="0" smtClean="0"/>
              <a:t>Options for limits for blended coverage tiers</a:t>
            </a: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999487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Multiemployer Pension Reform Act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583680" cy="4937760"/>
          </a:xfrm>
        </p:spPr>
      </p:pic>
    </p:spTree>
    <p:extLst>
      <p:ext uri="{BB962C8B-B14F-4D97-AF65-F5344CB8AC3E}">
        <p14:creationId xmlns:p14="http://schemas.microsoft.com/office/powerpoint/2010/main" val="375422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Looking at You</a:t>
            </a:r>
            <a:endParaRPr lang="en-US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1600"/>
            <a:ext cx="6583680" cy="4937760"/>
          </a:xfrm>
        </p:spPr>
      </p:pic>
    </p:spTree>
    <p:extLst>
      <p:ext uri="{BB962C8B-B14F-4D97-AF65-F5344CB8AC3E}">
        <p14:creationId xmlns:p14="http://schemas.microsoft.com/office/powerpoint/2010/main" val="2884119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110969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MEPRA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>
            <a:normAutofit/>
          </a:bodyPr>
          <a:lstStyle/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Enacted 12/16/2014</a:t>
            </a:r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Generally effective for plan years beginning after 2014</a:t>
            </a:r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There is a helpful Milliman white paper describing MEPRA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91867" y="6486472"/>
            <a:ext cx="1976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09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110969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MEPRA General Provisions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>
            <a:normAutofit/>
          </a:bodyPr>
          <a:lstStyle/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Extends PPA ‘06 rules for critical and endangered plans</a:t>
            </a:r>
            <a:endParaRPr lang="en-US" dirty="0"/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Doubles PBGC premium</a:t>
            </a:r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PBGC guarantees QPSA</a:t>
            </a:r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Expands disclosure obligations to participants, unions and employers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1867" y="6486472"/>
            <a:ext cx="1976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9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110969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MEPRA Funding Rules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>
            <a:normAutofit/>
          </a:bodyPr>
          <a:lstStyle/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Non-critical-status plan may elect critical status to facilitate needed changes</a:t>
            </a:r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Rules clarified for leaving critical status</a:t>
            </a:r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Endangered-status plans subject to limits on benefit increases or contribution decreases</a:t>
            </a:r>
          </a:p>
          <a:p>
            <a:pPr>
              <a:buClr>
                <a:srgbClr val="008E80"/>
              </a:buClr>
              <a:buSzPct val="110000"/>
              <a:buFont typeface="Calibri" pitchFamily="34" charset="0"/>
              <a:buChar char="−"/>
            </a:pPr>
            <a:r>
              <a:rPr lang="en-US" dirty="0" smtClean="0"/>
              <a:t>If CBA expires, contribution schedule remains in effect absent new agreement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91867" y="6486472"/>
            <a:ext cx="1976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87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MEPRA and Benefit Reductions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Benefit reductions disregarded in determining withdrawal liability</a:t>
            </a:r>
          </a:p>
          <a:p>
            <a:r>
              <a:rPr lang="en-US" dirty="0" smtClean="0"/>
              <a:t>Plans in “critical and declining status” may request permission to suspend benefits</a:t>
            </a:r>
          </a:p>
          <a:p>
            <a:r>
              <a:rPr lang="en-US" sz="2800" dirty="0" smtClean="0"/>
              <a:t>PBGC may facilitate multiemployer plan mergers, including financial assistance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646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Family and Medical Leave Act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71600"/>
            <a:ext cx="6583680" cy="4937760"/>
          </a:xfrm>
        </p:spPr>
      </p:pic>
    </p:spTree>
    <p:extLst>
      <p:ext uri="{BB962C8B-B14F-4D97-AF65-F5344CB8AC3E}">
        <p14:creationId xmlns:p14="http://schemas.microsoft.com/office/powerpoint/2010/main" val="327444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Same-Sex Spouses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Whether a person is a spouse for FMLA purposes depends on the state of celebration</a:t>
            </a:r>
          </a:p>
          <a:p>
            <a:r>
              <a:rPr lang="en-US" dirty="0" smtClean="0"/>
              <a:t>Domestic partners aren’t spouses</a:t>
            </a:r>
          </a:p>
        </p:txBody>
      </p:sp>
    </p:spTree>
    <p:extLst>
      <p:ext uri="{BB962C8B-B14F-4D97-AF65-F5344CB8AC3E}">
        <p14:creationId xmlns:p14="http://schemas.microsoft.com/office/powerpoint/2010/main" val="610912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1477328"/>
          </a:xfrm>
          <a:prstGeom prst="rect">
            <a:avLst/>
          </a:prstGeom>
          <a:solidFill>
            <a:srgbClr val="008E80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1"/>
            <a:ext cx="9144000" cy="1109698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Information Sources</a:t>
            </a:r>
            <a:endParaRPr lang="en-US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>
            <a:normAutofit/>
          </a:bodyPr>
          <a:lstStyle/>
          <a:p>
            <a:pPr marL="365760" indent="-36576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u="sng" dirty="0" smtClean="0">
                <a:solidFill>
                  <a:srgbClr val="008E80"/>
                </a:solidFill>
                <a:latin typeface="Arial" charset="0"/>
                <a:cs typeface="Arial" charset="0"/>
                <a:hlinkClick r:id="rId2"/>
              </a:rPr>
              <a:t>www.dol.gov/ebsa/healthreform</a:t>
            </a:r>
            <a:endParaRPr lang="en-US" sz="2400" u="sng" dirty="0">
              <a:solidFill>
                <a:srgbClr val="008E80"/>
              </a:solidFill>
              <a:latin typeface="Arial" charset="0"/>
              <a:cs typeface="Arial" charset="0"/>
            </a:endParaRPr>
          </a:p>
          <a:p>
            <a:pPr marL="365760" indent="-36576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u="sng" dirty="0" smtClean="0">
                <a:solidFill>
                  <a:srgbClr val="008E80"/>
                </a:solidFill>
                <a:latin typeface="Arial" charset="0"/>
                <a:cs typeface="Arial" charset="0"/>
                <a:hlinkClick r:id="rId3"/>
              </a:rPr>
              <a:t>www.benefitslink.com</a:t>
            </a:r>
            <a:endParaRPr lang="en-US" sz="2400" u="sng" dirty="0">
              <a:solidFill>
                <a:srgbClr val="008E80"/>
              </a:solidFill>
              <a:latin typeface="Arial" charset="0"/>
              <a:cs typeface="Arial" charset="0"/>
            </a:endParaRPr>
          </a:p>
          <a:p>
            <a:pPr marL="365760" indent="-365760">
              <a:spcBef>
                <a:spcPts val="600"/>
              </a:spcBef>
              <a:buFont typeface="Courier New" pitchFamily="49" charset="0"/>
              <a:buChar char="o"/>
            </a:pPr>
            <a:r>
              <a:rPr lang="en-US" sz="2400" u="sng" dirty="0">
                <a:solidFill>
                  <a:srgbClr val="008E80"/>
                </a:solidFill>
                <a:latin typeface="Arial" charset="0"/>
                <a:cs typeface="Arial" charset="0"/>
                <a:hlinkClick r:id="rId4"/>
              </a:rPr>
              <a:t>www.ebia.com</a:t>
            </a:r>
            <a:endParaRPr lang="en-US" sz="2400" u="sng" dirty="0">
              <a:solidFill>
                <a:srgbClr val="008E80"/>
              </a:solidFill>
              <a:latin typeface="Arial" charset="0"/>
              <a:cs typeface="Arial" charset="0"/>
            </a:endParaRPr>
          </a:p>
          <a:p>
            <a:pPr marL="0" indent="0">
              <a:buClr>
                <a:srgbClr val="008E80"/>
              </a:buClr>
              <a:buSzPct val="110000"/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91867" y="6486472"/>
            <a:ext cx="19764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7E8385"/>
                </a:solidFill>
                <a:latin typeface="Arial"/>
                <a:cs typeface="Arial"/>
              </a:rPr>
              <a:t>WWW.BULLARDLAW.COM</a:t>
            </a:r>
            <a:endParaRPr lang="en-US" sz="1000" dirty="0">
              <a:solidFill>
                <a:srgbClr val="7E8385"/>
              </a:solidFill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08" y="3383280"/>
            <a:ext cx="4346292" cy="325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Agenda – Part 1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itchFamily="34" charset="0"/>
              <a:buChar char="₋"/>
            </a:pPr>
            <a:r>
              <a:rPr lang="en-US" i="1" dirty="0" smtClean="0"/>
              <a:t>King v. Burwell </a:t>
            </a:r>
            <a:r>
              <a:rPr lang="en-US" dirty="0" smtClean="0"/>
              <a:t>– ACA premium subsidies</a:t>
            </a:r>
          </a:p>
          <a:p>
            <a:pPr>
              <a:buFont typeface="Calibri" pitchFamily="34" charset="0"/>
              <a:buChar char="₋"/>
            </a:pPr>
            <a:r>
              <a:rPr lang="en-US" i="1" dirty="0" smtClean="0"/>
              <a:t>Tibble v. Edison</a:t>
            </a:r>
            <a:r>
              <a:rPr lang="en-US" dirty="0" smtClean="0"/>
              <a:t> – Duty to monitor</a:t>
            </a:r>
          </a:p>
          <a:p>
            <a:pPr>
              <a:buFont typeface="Calibri" pitchFamily="34" charset="0"/>
              <a:buChar char="₋"/>
            </a:pPr>
            <a:r>
              <a:rPr lang="en-US" i="1" dirty="0" smtClean="0"/>
              <a:t>Green v. Baltimore</a:t>
            </a:r>
            <a:r>
              <a:rPr lang="en-US" dirty="0" smtClean="0"/>
              <a:t> – COBRA qualifying event</a:t>
            </a:r>
          </a:p>
          <a:p>
            <a:pPr>
              <a:buFont typeface="Calibri" pitchFamily="34" charset="0"/>
              <a:buChar char="₋"/>
            </a:pPr>
            <a:r>
              <a:rPr lang="en-US" i="1" dirty="0" smtClean="0"/>
              <a:t>Mays-Williams</a:t>
            </a:r>
            <a:r>
              <a:rPr lang="en-US" dirty="0" smtClean="0"/>
              <a:t> – Beneficiary designation</a:t>
            </a:r>
          </a:p>
        </p:txBody>
      </p:sp>
    </p:spTree>
    <p:extLst>
      <p:ext uri="{BB962C8B-B14F-4D97-AF65-F5344CB8AC3E}">
        <p14:creationId xmlns:p14="http://schemas.microsoft.com/office/powerpoint/2010/main" val="5620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Agenda – Part 2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Employer payment for individual insurance</a:t>
            </a:r>
          </a:p>
          <a:p>
            <a:r>
              <a:rPr lang="en-US" dirty="0" smtClean="0"/>
              <a:t>Defined benefit plan funding</a:t>
            </a:r>
          </a:p>
          <a:p>
            <a:r>
              <a:rPr lang="en-US" dirty="0" smtClean="0"/>
              <a:t>“Cadillac plan” excise tax</a:t>
            </a:r>
          </a:p>
          <a:p>
            <a:r>
              <a:rPr lang="en-US" dirty="0" smtClean="0"/>
              <a:t>Multiemployer Pension Reform Act</a:t>
            </a:r>
          </a:p>
          <a:p>
            <a:r>
              <a:rPr lang="en-US" dirty="0" smtClean="0"/>
              <a:t>Family and Medical Leave 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25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ACA Premium Subsidies</a:t>
            </a:r>
            <a:endParaRPr lang="en-US" sz="4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95400"/>
            <a:ext cx="5567361" cy="5120640"/>
          </a:xfrm>
        </p:spPr>
      </p:pic>
    </p:spTree>
    <p:extLst>
      <p:ext uri="{BB962C8B-B14F-4D97-AF65-F5344CB8AC3E}">
        <p14:creationId xmlns:p14="http://schemas.microsoft.com/office/powerpoint/2010/main" val="1932309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i="1" dirty="0" smtClean="0"/>
              <a:t>King v. Burwell</a:t>
            </a:r>
            <a:r>
              <a:rPr lang="en-US" sz="4000" dirty="0" smtClean="0"/>
              <a:t> – The Issue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 subsidies available in states with federally-run exchanges?</a:t>
            </a:r>
          </a:p>
          <a:p>
            <a:r>
              <a:rPr lang="en-US" dirty="0" smtClean="0"/>
              <a:t>Supreme Court heard argument 3/4/15</a:t>
            </a:r>
          </a:p>
          <a:p>
            <a:r>
              <a:rPr lang="en-US" dirty="0" smtClean="0"/>
              <a:t>To be decided before end of term in June?</a:t>
            </a:r>
          </a:p>
        </p:txBody>
      </p:sp>
    </p:spTree>
    <p:extLst>
      <p:ext uri="{BB962C8B-B14F-4D97-AF65-F5344CB8AC3E}">
        <p14:creationId xmlns:p14="http://schemas.microsoft.com/office/powerpoint/2010/main" val="118105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King v. Burwell </a:t>
            </a:r>
            <a:r>
              <a:rPr lang="en-US" sz="4000" dirty="0" smtClean="0"/>
              <a:t>– At Stake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620000" cy="4572000"/>
          </a:xfrm>
        </p:spPr>
        <p:txBody>
          <a:bodyPr>
            <a:normAutofit/>
          </a:bodyPr>
          <a:lstStyle/>
          <a:p>
            <a:pPr>
              <a:buClr>
                <a:srgbClr val="008E80"/>
              </a:buClr>
              <a:buFont typeface="Calibri" pitchFamily="34" charset="0"/>
              <a:buChar char="₋"/>
            </a:pPr>
            <a:r>
              <a:rPr lang="en-US" dirty="0" smtClean="0"/>
              <a:t>Subsidies for 8 million (87% of) enrollees</a:t>
            </a:r>
          </a:p>
          <a:p>
            <a:pPr>
              <a:buClr>
                <a:srgbClr val="008E80"/>
              </a:buClr>
              <a:buFont typeface="Calibri" pitchFamily="34" charset="0"/>
              <a:buChar char="₋"/>
            </a:pPr>
            <a:r>
              <a:rPr lang="en-US" dirty="0" smtClean="0"/>
              <a:t>Up to 37 states affected, including  –</a:t>
            </a:r>
          </a:p>
          <a:p>
            <a:pPr lvl="1">
              <a:buFont typeface="Calibri" pitchFamily="34" charset="0"/>
              <a:buChar char="₋"/>
            </a:pPr>
            <a:r>
              <a:rPr lang="en-US" dirty="0" smtClean="0"/>
              <a:t>AK, AZ, KS, MT, ND, NE, OK, SD, TX, WY</a:t>
            </a:r>
          </a:p>
          <a:p>
            <a:pPr lvl="1">
              <a:buFont typeface="Calibri" pitchFamily="34" charset="0"/>
              <a:buChar char="₋"/>
            </a:pPr>
            <a:r>
              <a:rPr lang="en-US" dirty="0" smtClean="0"/>
              <a:t>What about OR, NV, NM?</a:t>
            </a:r>
          </a:p>
          <a:p>
            <a:pPr>
              <a:buFont typeface="Calibri" pitchFamily="34" charset="0"/>
              <a:buChar char="₋"/>
            </a:pPr>
            <a:r>
              <a:rPr lang="en-US" dirty="0" smtClean="0"/>
              <a:t>Employer mandate weakened</a:t>
            </a:r>
          </a:p>
          <a:p>
            <a:pPr>
              <a:buFont typeface="Calibri" pitchFamily="34" charset="0"/>
              <a:buChar char="₋"/>
            </a:pPr>
            <a:r>
              <a:rPr lang="en-US" dirty="0" smtClean="0"/>
              <a:t>Individual mandate weakened</a:t>
            </a:r>
          </a:p>
          <a:p>
            <a:pPr>
              <a:buFont typeface="Calibri" pitchFamily="34" charset="0"/>
              <a:buChar char="₋"/>
            </a:pPr>
            <a:r>
              <a:rPr lang="en-US" dirty="0" smtClean="0"/>
              <a:t>Insurance pool reduced</a:t>
            </a:r>
          </a:p>
        </p:txBody>
      </p:sp>
    </p:spTree>
    <p:extLst>
      <p:ext uri="{BB962C8B-B14F-4D97-AF65-F5344CB8AC3E}">
        <p14:creationId xmlns:p14="http://schemas.microsoft.com/office/powerpoint/2010/main" val="370747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/>
              <a:t>King v. Burwell – </a:t>
            </a:r>
            <a:r>
              <a:rPr lang="en-US" sz="4000" dirty="0" smtClean="0"/>
              <a:t>Political Fallout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620000" cy="4572000"/>
          </a:xfrm>
        </p:spPr>
        <p:txBody>
          <a:bodyPr>
            <a:normAutofit/>
          </a:bodyPr>
          <a:lstStyle/>
          <a:p>
            <a:pPr>
              <a:buClr>
                <a:srgbClr val="008E80"/>
              </a:buClr>
              <a:buFont typeface="Calibri" pitchFamily="34" charset="0"/>
              <a:buChar char="₋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FFE subsidies stricken – </a:t>
            </a:r>
          </a:p>
          <a:p>
            <a:pPr lvl="1">
              <a:buFont typeface="Calibri" pitchFamily="34" charset="0"/>
              <a:buChar char="₋"/>
            </a:pPr>
            <a:r>
              <a:rPr lang="en-US" dirty="0" smtClean="0"/>
              <a:t>What will Congress do?</a:t>
            </a:r>
          </a:p>
          <a:p>
            <a:pPr lvl="1">
              <a:buFont typeface="Calibri" pitchFamily="34" charset="0"/>
              <a:buChar char="₋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What will affected states do?</a:t>
            </a:r>
          </a:p>
          <a:p>
            <a:pPr lvl="1">
              <a:buFont typeface="Calibri" pitchFamily="34" charset="0"/>
              <a:buChar char="₋"/>
            </a:pPr>
            <a:r>
              <a:rPr lang="en-US" dirty="0" smtClean="0"/>
              <a:t>Who will be praised?</a:t>
            </a:r>
          </a:p>
          <a:p>
            <a:pPr lvl="1">
              <a:buFont typeface="Calibri" pitchFamily="34" charset="0"/>
              <a:buChar char="₋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Who will be blamed?</a:t>
            </a:r>
          </a:p>
        </p:txBody>
      </p:sp>
    </p:spTree>
    <p:extLst>
      <p:ext uri="{BB962C8B-B14F-4D97-AF65-F5344CB8AC3E}">
        <p14:creationId xmlns:p14="http://schemas.microsoft.com/office/powerpoint/2010/main" val="38058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ustom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Custom Design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5558</TotalTime>
  <Words>842</Words>
  <Application>Microsoft Office PowerPoint</Application>
  <PresentationFormat>On-screen Show (4:3)</PresentationFormat>
  <Paragraphs>156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 Italic</vt:lpstr>
      <vt:lpstr>Calibri</vt:lpstr>
      <vt:lpstr>Courier New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PowerPoint Presentation</vt:lpstr>
      <vt:lpstr>Looking at Me</vt:lpstr>
      <vt:lpstr>Looking at You</vt:lpstr>
      <vt:lpstr>Agenda – Part 1</vt:lpstr>
      <vt:lpstr>Agenda – Part 2</vt:lpstr>
      <vt:lpstr>ACA Premium Subsidies</vt:lpstr>
      <vt:lpstr>King v. Burwell – The Issue</vt:lpstr>
      <vt:lpstr>King v. Burwell – At Stake</vt:lpstr>
      <vt:lpstr>King v. Burwell – Political Fallout</vt:lpstr>
      <vt:lpstr>King v. Burwell – For More Information</vt:lpstr>
      <vt:lpstr>Duty to Monitor Investments</vt:lpstr>
      <vt:lpstr>Tibble v. Edison – Issue</vt:lpstr>
      <vt:lpstr>Tibble v. Edison – Status</vt:lpstr>
      <vt:lpstr>COBRA Qualifying Events</vt:lpstr>
      <vt:lpstr>Green v. Baltimore – Facts</vt:lpstr>
      <vt:lpstr>Green v. Baltimore – Holding</vt:lpstr>
      <vt:lpstr>Beneficiary Designation</vt:lpstr>
      <vt:lpstr>Mays-Williams v. Williams</vt:lpstr>
      <vt:lpstr>Mays-Williams Takeaways</vt:lpstr>
      <vt:lpstr>IRS Notice 2015-17</vt:lpstr>
      <vt:lpstr>Employer Pays Premiums for Non-Group Health Insurance</vt:lpstr>
      <vt:lpstr>Limited Exceptions</vt:lpstr>
      <vt:lpstr>Defined Benefit Plan Funding</vt:lpstr>
      <vt:lpstr>Interest Rate for Funding</vt:lpstr>
      <vt:lpstr>New Mortality Tables</vt:lpstr>
      <vt:lpstr>“Cadillac Plan” Excise Tax</vt:lpstr>
      <vt:lpstr>Background</vt:lpstr>
      <vt:lpstr>IRS Notice 2015-16</vt:lpstr>
      <vt:lpstr>Multiemployer Pension Reform Act</vt:lpstr>
      <vt:lpstr>MEPRA</vt:lpstr>
      <vt:lpstr>MEPRA General Provisions</vt:lpstr>
      <vt:lpstr>MEPRA Funding Rules</vt:lpstr>
      <vt:lpstr>MEPRA and Benefit Reductions</vt:lpstr>
      <vt:lpstr>Family and Medical Leave Act</vt:lpstr>
      <vt:lpstr>Same-Sex Spouses</vt:lpstr>
      <vt:lpstr>Information Sources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Coni Crone</dc:creator>
  <cp:lastModifiedBy>Susan</cp:lastModifiedBy>
  <cp:revision>242</cp:revision>
  <cp:lastPrinted>2013-09-13T04:32:09Z</cp:lastPrinted>
  <dcterms:created xsi:type="dcterms:W3CDTF">2012-09-06T18:17:59Z</dcterms:created>
  <dcterms:modified xsi:type="dcterms:W3CDTF">2015-03-11T18:05:26Z</dcterms:modified>
</cp:coreProperties>
</file>